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74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2" r:id="rId15"/>
    <p:sldId id="271" r:id="rId16"/>
    <p:sldId id="257" r:id="rId17"/>
    <p:sldId id="258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166" y="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6907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81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06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69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4084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16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38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5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8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9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76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Use, preferences, and barriers with ACT-related mobile apps: Results from a survey of ACBS </a:t>
            </a:r>
            <a:r>
              <a:rPr lang="en-US" sz="5000" dirty="0" smtClean="0"/>
              <a:t>members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5122244"/>
            <a:ext cx="9418320" cy="1691640"/>
          </a:xfrm>
        </p:spPr>
        <p:txBody>
          <a:bodyPr/>
          <a:lstStyle/>
          <a:p>
            <a:r>
              <a:rPr lang="en-US" dirty="0" smtClean="0"/>
              <a:t>Michael E. Levin, Benjamin Pierce &amp; Michael Twohig</a:t>
            </a:r>
          </a:p>
          <a:p>
            <a:r>
              <a:rPr lang="en-US" i="1" dirty="0" smtClean="0"/>
              <a:t>Utah State University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9010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</a:t>
            </a:r>
            <a:r>
              <a:rPr lang="en-US" dirty="0" smtClean="0"/>
              <a:t>infrequent </a:t>
            </a:r>
            <a:r>
              <a:rPr lang="en-US" dirty="0"/>
              <a:t>and </a:t>
            </a:r>
            <a:r>
              <a:rPr lang="en-US" dirty="0" smtClean="0"/>
              <a:t>lowest rated </a:t>
            </a:r>
            <a:r>
              <a:rPr lang="en-US" dirty="0"/>
              <a:t>app functions?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Poorly rated blending approaches </a:t>
            </a:r>
          </a:p>
          <a:p>
            <a:pPr lvl="1"/>
            <a:r>
              <a:rPr lang="en-US" dirty="0" smtClean="0"/>
              <a:t>As a stand-alone self-help program (7% use, helpfulness </a:t>
            </a:r>
            <a:r>
              <a:rPr lang="en-US" i="1" dirty="0" smtClean="0"/>
              <a:t>M </a:t>
            </a:r>
            <a:r>
              <a:rPr lang="en-US" dirty="0" smtClean="0"/>
              <a:t>= 2.53</a:t>
            </a:r>
          </a:p>
          <a:p>
            <a:pPr lvl="1"/>
            <a:r>
              <a:rPr lang="en-US" dirty="0" smtClean="0"/>
              <a:t>As an initial step before face-to-face therapy (6% use, helpfulness </a:t>
            </a:r>
            <a:r>
              <a:rPr lang="en-US" i="1" dirty="0" smtClean="0"/>
              <a:t>M </a:t>
            </a:r>
            <a:r>
              <a:rPr lang="en-US" dirty="0" smtClean="0"/>
              <a:t>= 2.71)</a:t>
            </a:r>
          </a:p>
          <a:p>
            <a:pPr lvl="1"/>
            <a:r>
              <a:rPr lang="en-US" dirty="0" smtClean="0"/>
              <a:t>To teach new concepts/skills not yet covered in therapy (10% use, helpfulness </a:t>
            </a:r>
            <a:r>
              <a:rPr lang="en-US" i="1" dirty="0" smtClean="0"/>
              <a:t>M </a:t>
            </a:r>
            <a:r>
              <a:rPr lang="en-US" dirty="0" smtClean="0"/>
              <a:t>= 3.02)</a:t>
            </a:r>
          </a:p>
          <a:p>
            <a:pPr lvl="1"/>
            <a:endParaRPr lang="en-US" dirty="0"/>
          </a:p>
          <a:p>
            <a:r>
              <a:rPr lang="en-US" dirty="0" smtClean="0"/>
              <a:t>Poorly rated features</a:t>
            </a:r>
          </a:p>
          <a:p>
            <a:pPr lvl="1"/>
            <a:r>
              <a:rPr lang="en-US" dirty="0" smtClean="0"/>
              <a:t>Connecting clients with social media (3% use, helpfulness </a:t>
            </a:r>
            <a:r>
              <a:rPr lang="en-US" i="1" dirty="0" smtClean="0"/>
              <a:t>M </a:t>
            </a:r>
            <a:r>
              <a:rPr lang="en-US" dirty="0" smtClean="0"/>
              <a:t>= 3.19)</a:t>
            </a:r>
          </a:p>
          <a:p>
            <a:pPr lvl="1"/>
            <a:r>
              <a:rPr lang="en-US" dirty="0" smtClean="0"/>
              <a:t>Access peer-to-peer support and discussion forums (3% use, helpfulness </a:t>
            </a:r>
            <a:r>
              <a:rPr lang="en-US" i="1" dirty="0" smtClean="0"/>
              <a:t>M </a:t>
            </a:r>
            <a:r>
              <a:rPr lang="en-US" dirty="0" smtClean="0"/>
              <a:t>= 3.19)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5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</a:t>
            </a:r>
            <a:r>
              <a:rPr lang="en-US" dirty="0" smtClean="0"/>
              <a:t>helpful functions that are infrequently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716379"/>
          </a:xfrm>
        </p:spPr>
        <p:txBody>
          <a:bodyPr>
            <a:normAutofit/>
          </a:bodyPr>
          <a:lstStyle/>
          <a:p>
            <a:r>
              <a:rPr lang="en-US" dirty="0" smtClean="0"/>
              <a:t>As an ongoing support following therapy </a:t>
            </a:r>
          </a:p>
          <a:p>
            <a:pPr lvl="1"/>
            <a:r>
              <a:rPr lang="en-US" dirty="0" smtClean="0"/>
              <a:t>28% use, helpfulness </a:t>
            </a:r>
            <a:r>
              <a:rPr lang="en-US" i="1" dirty="0" smtClean="0"/>
              <a:t>M </a:t>
            </a:r>
            <a:r>
              <a:rPr lang="en-US" dirty="0" smtClean="0"/>
              <a:t>= 3.98, 95% moderately or higher</a:t>
            </a:r>
          </a:p>
          <a:p>
            <a:endParaRPr lang="en-US" dirty="0"/>
          </a:p>
          <a:p>
            <a:r>
              <a:rPr lang="en-US" dirty="0" smtClean="0"/>
              <a:t>Setting reminders to practice ACT skills and behavior change strategies</a:t>
            </a:r>
          </a:p>
          <a:p>
            <a:pPr lvl="1"/>
            <a:r>
              <a:rPr lang="en-US" dirty="0" smtClean="0"/>
              <a:t>9% </a:t>
            </a:r>
            <a:r>
              <a:rPr lang="en-US" dirty="0"/>
              <a:t>use, helpfulness M = </a:t>
            </a:r>
            <a:r>
              <a:rPr lang="en-US" dirty="0" smtClean="0"/>
              <a:t>4.09, 94% </a:t>
            </a:r>
            <a:r>
              <a:rPr lang="en-US" dirty="0"/>
              <a:t>moderately or </a:t>
            </a:r>
            <a:r>
              <a:rPr lang="en-US" dirty="0" smtClean="0"/>
              <a:t>higher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Recording meaningful pictures, audio, and video related to ACT work</a:t>
            </a:r>
            <a:endParaRPr lang="en-US" dirty="0"/>
          </a:p>
          <a:p>
            <a:pPr lvl="1"/>
            <a:r>
              <a:rPr lang="en-US" dirty="0"/>
              <a:t>9</a:t>
            </a:r>
            <a:r>
              <a:rPr lang="en-US" dirty="0" smtClean="0"/>
              <a:t>% </a:t>
            </a:r>
            <a:r>
              <a:rPr lang="en-US" dirty="0"/>
              <a:t>use, helpfulness M = </a:t>
            </a:r>
            <a:r>
              <a:rPr lang="en-US" dirty="0" smtClean="0"/>
              <a:t>3.75, 84% </a:t>
            </a:r>
            <a:r>
              <a:rPr lang="en-US" dirty="0"/>
              <a:t>moderately or higher</a:t>
            </a:r>
          </a:p>
          <a:p>
            <a:endParaRPr lang="en-US" dirty="0" smtClean="0"/>
          </a:p>
          <a:p>
            <a:r>
              <a:rPr lang="en-US" dirty="0" smtClean="0"/>
              <a:t>Using apps to support monitoring of client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ymptoms and outcomes, 7% </a:t>
            </a:r>
            <a:r>
              <a:rPr lang="en-US" dirty="0"/>
              <a:t>use, helpfulness M = </a:t>
            </a:r>
            <a:r>
              <a:rPr lang="en-US" dirty="0" smtClean="0"/>
              <a:t>3.48</a:t>
            </a:r>
            <a:r>
              <a:rPr lang="en-US" dirty="0"/>
              <a:t>, </a:t>
            </a:r>
            <a:r>
              <a:rPr lang="en-US" dirty="0" smtClean="0"/>
              <a:t>81% </a:t>
            </a:r>
            <a:r>
              <a:rPr lang="en-US" dirty="0"/>
              <a:t>moderately or </a:t>
            </a:r>
            <a:r>
              <a:rPr lang="en-US" dirty="0" smtClean="0"/>
              <a:t>higher</a:t>
            </a:r>
          </a:p>
          <a:p>
            <a:pPr lvl="1"/>
            <a:r>
              <a:rPr lang="en-US" dirty="0" smtClean="0"/>
              <a:t>Skills/homework practice, 9% </a:t>
            </a:r>
            <a:r>
              <a:rPr lang="en-US" dirty="0"/>
              <a:t>use, helpfulness M = </a:t>
            </a:r>
            <a:r>
              <a:rPr lang="en-US" dirty="0" smtClean="0"/>
              <a:t>3.59, 78% </a:t>
            </a:r>
            <a:r>
              <a:rPr lang="en-US" dirty="0"/>
              <a:t>moderately or higher</a:t>
            </a:r>
          </a:p>
        </p:txBody>
      </p:sp>
    </p:spTree>
    <p:extLst>
      <p:ext uri="{BB962C8B-B14F-4D97-AF65-F5344CB8AC3E}">
        <p14:creationId xmlns:p14="http://schemas.microsoft.com/office/powerpoint/2010/main" val="346474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members prefer to integrate apps?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likely to use apps as a support during a course of therapy or upon termination</a:t>
            </a:r>
          </a:p>
          <a:p>
            <a:pPr lvl="1"/>
            <a:r>
              <a:rPr lang="en-US" dirty="0" smtClean="0"/>
              <a:t>Much lower ratings using apps as a stand-alone service instead of or before face-to-face services </a:t>
            </a:r>
          </a:p>
          <a:p>
            <a:pPr lvl="1"/>
            <a:endParaRPr lang="en-US" dirty="0"/>
          </a:p>
          <a:p>
            <a:r>
              <a:rPr lang="en-US" dirty="0" smtClean="0"/>
              <a:t>More likely to use apps to prompt and elaborate on skills already learned in therapy</a:t>
            </a:r>
          </a:p>
          <a:p>
            <a:pPr lvl="1"/>
            <a:r>
              <a:rPr lang="en-US" dirty="0" smtClean="0"/>
              <a:t>Much lower ratings using apps to teach new concepts not yet covered in therapy</a:t>
            </a:r>
          </a:p>
          <a:p>
            <a:pPr lvl="1"/>
            <a:endParaRPr lang="en-US" dirty="0"/>
          </a:p>
          <a:p>
            <a:r>
              <a:rPr lang="en-US" dirty="0" smtClean="0"/>
              <a:t>More likely to endorse using the app for goal setting and self-monitoring</a:t>
            </a:r>
          </a:p>
          <a:p>
            <a:pPr lvl="1"/>
            <a:r>
              <a:rPr lang="en-US" dirty="0" smtClean="0"/>
              <a:t>Somewhat lower ratings for practitioner monitoring or communication purposes</a:t>
            </a:r>
          </a:p>
        </p:txBody>
      </p:sp>
    </p:spTree>
    <p:extLst>
      <p:ext uri="{BB962C8B-B14F-4D97-AF65-F5344CB8AC3E}">
        <p14:creationId xmlns:p14="http://schemas.microsoft.com/office/powerpoint/2010/main" val="21717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ratings per ACT component?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Mindfulness was the most frequently used app component (43%)</a:t>
            </a:r>
          </a:p>
          <a:p>
            <a:endParaRPr lang="en-US" dirty="0" smtClean="0"/>
          </a:p>
          <a:p>
            <a:r>
              <a:rPr lang="en-US" dirty="0" smtClean="0"/>
              <a:t>Other components had 18-27% use</a:t>
            </a:r>
          </a:p>
          <a:p>
            <a:pPr lvl="1"/>
            <a:r>
              <a:rPr lang="en-US" dirty="0" smtClean="0"/>
              <a:t>Lowest use of mobile apps for self-as-context (18%)</a:t>
            </a:r>
          </a:p>
          <a:p>
            <a:pPr lvl="1"/>
            <a:endParaRPr lang="en-US" dirty="0"/>
          </a:p>
          <a:p>
            <a:r>
              <a:rPr lang="en-US" dirty="0" smtClean="0"/>
              <a:t>Helpfulness ratings were similar across components </a:t>
            </a:r>
          </a:p>
          <a:p>
            <a:pPr lvl="1"/>
            <a:r>
              <a:rPr lang="en-US" dirty="0" smtClean="0"/>
              <a:t>91-97% rated as moderately helpful or higher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62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most frequently endorsed barriers to app usage?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9887929"/>
              </p:ext>
            </p:extLst>
          </p:nvPr>
        </p:nvGraphicFramePr>
        <p:xfrm>
          <a:off x="1261872" y="1957137"/>
          <a:ext cx="9438212" cy="471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1126">
                  <a:extLst>
                    <a:ext uri="{9D8B030D-6E8A-4147-A177-3AD203B41FA5}">
                      <a16:colId xmlns:a16="http://schemas.microsoft.com/office/drawing/2014/main" val="1230755724"/>
                    </a:ext>
                  </a:extLst>
                </a:gridCol>
                <a:gridCol w="1507023">
                  <a:extLst>
                    <a:ext uri="{9D8B030D-6E8A-4147-A177-3AD203B41FA5}">
                      <a16:colId xmlns:a16="http://schemas.microsoft.com/office/drawing/2014/main" val="3352607960"/>
                    </a:ext>
                  </a:extLst>
                </a:gridCol>
                <a:gridCol w="2310063">
                  <a:extLst>
                    <a:ext uri="{9D8B030D-6E8A-4147-A177-3AD203B41FA5}">
                      <a16:colId xmlns:a16="http://schemas.microsoft.com/office/drawing/2014/main" val="2028225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Barrier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M 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smtClean="0"/>
                        <a:t>SD</a:t>
                      </a:r>
                      <a:r>
                        <a:rPr lang="en-US" i="0" dirty="0" smtClean="0"/>
                        <a:t>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&gt;</a:t>
                      </a:r>
                      <a:r>
                        <a:rPr lang="en-US" u="none" dirty="0" smtClean="0"/>
                        <a:t> 3 “moderately”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378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having enough guidance on which apps are credible and effective</a:t>
                      </a:r>
                    </a:p>
                    <a:p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4.20 (1.43)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838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Ethical concerns if clients report being suicidal or homicidal over the app </a:t>
                      </a:r>
                    </a:p>
                    <a:p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3.58 (1.69)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878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Concerns about commercial interest in the development of mobile apps </a:t>
                      </a:r>
                    </a:p>
                    <a:p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3.50</a:t>
                      </a:r>
                      <a:r>
                        <a:rPr lang="en-US" baseline="0" dirty="0" smtClean="0"/>
                        <a:t> (1.59)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822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Concerns about privacy of client data </a:t>
                      </a:r>
                    </a:p>
                    <a:p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3.40 (1.64)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920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 evidence base for ACT-related mobile apps </a:t>
                      </a:r>
                    </a:p>
                    <a:p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3.28 (1.33)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039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Concerns about the credibility of developers of mobile apps </a:t>
                      </a:r>
                    </a:p>
                    <a:p>
                      <a:endParaRPr lang="en-US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3.24</a:t>
                      </a:r>
                      <a:r>
                        <a:rPr lang="en-US" baseline="0" dirty="0" smtClean="0"/>
                        <a:t> (1.41)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316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Concerns that clients would have problems learning how to use mobile apps </a:t>
                      </a:r>
                    </a:p>
                    <a:p>
                      <a:endParaRPr lang="en-US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3.12 (1.30)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16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5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Noteworthy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responses</a:t>
            </a:r>
          </a:p>
          <a:p>
            <a:pPr lvl="1"/>
            <a:r>
              <a:rPr lang="en-US" dirty="0" smtClean="0"/>
              <a:t>Availability of apps in other languages</a:t>
            </a:r>
          </a:p>
          <a:p>
            <a:pPr lvl="1"/>
            <a:r>
              <a:rPr lang="en-US" dirty="0" smtClean="0"/>
              <a:t>Accessibility of apps to those with special needs</a:t>
            </a:r>
          </a:p>
          <a:p>
            <a:pPr lvl="1"/>
            <a:r>
              <a:rPr lang="en-US" dirty="0" smtClean="0"/>
              <a:t>Concerns about apps being used as emotional control strategies</a:t>
            </a:r>
          </a:p>
          <a:p>
            <a:endParaRPr lang="en-US" dirty="0"/>
          </a:p>
          <a:p>
            <a:r>
              <a:rPr lang="en-US" dirty="0" smtClean="0"/>
              <a:t>Barriers that were rated lower </a:t>
            </a:r>
          </a:p>
          <a:p>
            <a:pPr lvl="1"/>
            <a:r>
              <a:rPr lang="en-US" dirty="0" smtClean="0"/>
              <a:t>Concerns </a:t>
            </a:r>
            <a:r>
              <a:rPr lang="en-US" dirty="0" smtClean="0"/>
              <a:t>about therapists knowing how to use mobile apps were not rated highly (12-34% moderately or </a:t>
            </a:r>
            <a:r>
              <a:rPr lang="en-US" dirty="0" smtClean="0"/>
              <a:t>higher)</a:t>
            </a:r>
          </a:p>
          <a:p>
            <a:pPr lvl="1"/>
            <a:r>
              <a:rPr lang="en-US" dirty="0" smtClean="0"/>
              <a:t>Concerns tha</a:t>
            </a:r>
            <a:r>
              <a:rPr lang="en-US" dirty="0" smtClean="0"/>
              <a:t>t apps won’t fit for clients or clients aren’t interested not rated highly (22-37% moderately or higher)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oncerns that apps are harmful, don’t work, or not ACT consistent were low (9-11% moderately or higher)</a:t>
            </a:r>
            <a:endParaRPr lang="en-US" dirty="0"/>
          </a:p>
          <a:p>
            <a:pPr lvl="1"/>
            <a:r>
              <a:rPr lang="en-US" dirty="0" smtClean="0"/>
              <a:t>Concerns that apps do not fit with therapy or detract from therapy were low (9-24% moderately or higher)</a:t>
            </a:r>
          </a:p>
        </p:txBody>
      </p:sp>
    </p:spTree>
    <p:extLst>
      <p:ext uri="{BB962C8B-B14F-4D97-AF65-F5344CB8AC3E}">
        <p14:creationId xmlns:p14="http://schemas.microsoft.com/office/powerpoint/2010/main" val="309623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criteria are important for evaluating ACT-related mobile apps?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39686"/>
            <a:ext cx="859536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Criteria rated on scale from 1 (not at all) to 5 (extremely important)</a:t>
            </a:r>
          </a:p>
          <a:p>
            <a:pPr lvl="1"/>
            <a:r>
              <a:rPr lang="en-US" dirty="0" smtClean="0"/>
              <a:t>Accuracy/quality of information presented in the app, </a:t>
            </a:r>
            <a:r>
              <a:rPr lang="en-US" i="1" dirty="0" smtClean="0"/>
              <a:t>M = </a:t>
            </a:r>
            <a:r>
              <a:rPr lang="en-US" dirty="0" smtClean="0"/>
              <a:t>4.55, 68% = 5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pp content is consistent with ACT principles, </a:t>
            </a:r>
            <a:r>
              <a:rPr lang="en-US" i="1" dirty="0" smtClean="0"/>
              <a:t>M </a:t>
            </a:r>
            <a:r>
              <a:rPr lang="en-US" i="1" dirty="0"/>
              <a:t>= </a:t>
            </a:r>
            <a:r>
              <a:rPr lang="en-US" dirty="0" smtClean="0"/>
              <a:t>4.52, 64% </a:t>
            </a:r>
            <a:r>
              <a:rPr lang="en-US" dirty="0"/>
              <a:t>= </a:t>
            </a:r>
            <a:r>
              <a:rPr lang="en-US" dirty="0" smtClean="0"/>
              <a:t>5</a:t>
            </a:r>
          </a:p>
          <a:p>
            <a:pPr lvl="1"/>
            <a:r>
              <a:rPr lang="en-US" dirty="0"/>
              <a:t>Extent to which app promotes ACT inconsistent strategies, </a:t>
            </a:r>
            <a:r>
              <a:rPr lang="en-US" i="1" dirty="0"/>
              <a:t>M = </a:t>
            </a:r>
            <a:r>
              <a:rPr lang="en-US" dirty="0"/>
              <a:t>4.25, 51% = 5</a:t>
            </a:r>
          </a:p>
          <a:p>
            <a:pPr lvl="1"/>
            <a:r>
              <a:rPr lang="en-US" dirty="0" smtClean="0"/>
              <a:t>Inclusion of at least one ACT-relevant process, </a:t>
            </a:r>
            <a:r>
              <a:rPr lang="en-US" i="1" dirty="0" smtClean="0"/>
              <a:t>M </a:t>
            </a:r>
            <a:r>
              <a:rPr lang="en-US" i="1" dirty="0"/>
              <a:t>= </a:t>
            </a:r>
            <a:r>
              <a:rPr lang="en-US" dirty="0" smtClean="0"/>
              <a:t>4.37, 53% </a:t>
            </a:r>
            <a:r>
              <a:rPr lang="en-US" dirty="0"/>
              <a:t>= 5</a:t>
            </a:r>
          </a:p>
          <a:p>
            <a:pPr lvl="1"/>
            <a:r>
              <a:rPr lang="en-US" dirty="0" smtClean="0"/>
              <a:t>Data security features to ensure privacy/confidentiality for users, </a:t>
            </a:r>
            <a:r>
              <a:rPr lang="en-US" i="1" dirty="0" smtClean="0"/>
              <a:t>M </a:t>
            </a:r>
            <a:r>
              <a:rPr lang="en-US" i="1" dirty="0"/>
              <a:t>= </a:t>
            </a:r>
            <a:r>
              <a:rPr lang="en-US" dirty="0" smtClean="0"/>
              <a:t>4.33, 57% </a:t>
            </a:r>
            <a:r>
              <a:rPr lang="en-US" dirty="0"/>
              <a:t>= 5</a:t>
            </a:r>
          </a:p>
          <a:p>
            <a:pPr lvl="1"/>
            <a:r>
              <a:rPr lang="en-US" dirty="0" smtClean="0"/>
              <a:t>Ease of use, </a:t>
            </a:r>
            <a:r>
              <a:rPr lang="en-US" i="1" dirty="0" smtClean="0"/>
              <a:t>M </a:t>
            </a:r>
            <a:r>
              <a:rPr lang="en-US" i="1" dirty="0"/>
              <a:t>= </a:t>
            </a:r>
            <a:r>
              <a:rPr lang="en-US" dirty="0" smtClean="0"/>
              <a:t>4.31, 48</a:t>
            </a:r>
            <a:r>
              <a:rPr lang="en-US" dirty="0"/>
              <a:t>% = </a:t>
            </a:r>
            <a:r>
              <a:rPr lang="en-US" dirty="0" smtClean="0"/>
              <a:t>5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criteria (with % rated as 5 “extremely important”)</a:t>
            </a:r>
          </a:p>
          <a:p>
            <a:pPr lvl="1"/>
            <a:r>
              <a:rPr lang="en-US" dirty="0" smtClean="0"/>
              <a:t>Cost (42%)</a:t>
            </a:r>
          </a:p>
          <a:p>
            <a:pPr lvl="1"/>
            <a:r>
              <a:rPr lang="en-US" dirty="0" smtClean="0"/>
              <a:t>Technological problems (39%)</a:t>
            </a:r>
          </a:p>
          <a:p>
            <a:pPr lvl="1"/>
            <a:r>
              <a:rPr lang="en-US" dirty="0" smtClean="0"/>
              <a:t>Empirical support for the app (29%) and the specific strategies in the app (38%)</a:t>
            </a:r>
          </a:p>
          <a:p>
            <a:pPr lvl="1"/>
            <a:r>
              <a:rPr lang="en-US" dirty="0" smtClean="0"/>
              <a:t>Effort required by users (35%)</a:t>
            </a:r>
          </a:p>
          <a:p>
            <a:pPr lvl="1"/>
            <a:r>
              <a:rPr lang="en-US" dirty="0"/>
              <a:t>Credibility of developers (33%)</a:t>
            </a:r>
          </a:p>
          <a:p>
            <a:pPr lvl="1"/>
            <a:r>
              <a:rPr lang="en-US" dirty="0" smtClean="0"/>
              <a:t>Visual design (25%)</a:t>
            </a:r>
          </a:p>
          <a:p>
            <a:pPr lvl="1"/>
            <a:r>
              <a:rPr lang="en-US" dirty="0" smtClean="0"/>
              <a:t>Being tailored to target population (26%)</a:t>
            </a:r>
          </a:p>
          <a:p>
            <a:pPr lvl="1"/>
            <a:r>
              <a:rPr lang="en-US" dirty="0" smtClean="0"/>
              <a:t>Ratings from users (25%) </a:t>
            </a:r>
          </a:p>
          <a:p>
            <a:pPr lvl="1"/>
            <a:r>
              <a:rPr lang="en-US" dirty="0" smtClean="0"/>
              <a:t>Popularity of the app (11%)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61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interest and perceived helpfulness of ACT-related apps</a:t>
            </a:r>
          </a:p>
          <a:p>
            <a:pPr lvl="1"/>
            <a:r>
              <a:rPr lang="en-US" dirty="0" smtClean="0"/>
              <a:t>But low familiarity and current use</a:t>
            </a:r>
          </a:p>
          <a:p>
            <a:pPr lvl="1"/>
            <a:endParaRPr lang="en-US" dirty="0"/>
          </a:p>
          <a:p>
            <a:r>
              <a:rPr lang="en-US" dirty="0"/>
              <a:t>High preferences for mobile app </a:t>
            </a:r>
            <a:r>
              <a:rPr lang="en-US" dirty="0" smtClean="0"/>
              <a:t>functions that</a:t>
            </a:r>
            <a:endParaRPr lang="en-US" dirty="0"/>
          </a:p>
          <a:p>
            <a:pPr lvl="1"/>
            <a:r>
              <a:rPr lang="en-US" dirty="0" smtClean="0"/>
              <a:t>Support </a:t>
            </a:r>
            <a:r>
              <a:rPr lang="en-US" dirty="0"/>
              <a:t>practice of mindfulness skills</a:t>
            </a:r>
          </a:p>
          <a:p>
            <a:pPr lvl="1"/>
            <a:r>
              <a:rPr lang="en-US" dirty="0"/>
              <a:t>Provide audio guided exercises</a:t>
            </a:r>
          </a:p>
          <a:p>
            <a:pPr lvl="1"/>
            <a:r>
              <a:rPr lang="en-US" dirty="0"/>
              <a:t>Prompt use of skills outside of session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reminders to practice </a:t>
            </a:r>
            <a:r>
              <a:rPr lang="en-US" dirty="0" smtClean="0"/>
              <a:t>skills</a:t>
            </a:r>
          </a:p>
          <a:p>
            <a:pPr lvl="1"/>
            <a:endParaRPr lang="en-US" dirty="0"/>
          </a:p>
          <a:p>
            <a:r>
              <a:rPr lang="en-US" dirty="0"/>
              <a:t>Preference for blended app approaches that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additional support between sessions and at termination</a:t>
            </a:r>
          </a:p>
          <a:p>
            <a:pPr lvl="1"/>
            <a:r>
              <a:rPr lang="en-US" dirty="0" smtClean="0"/>
              <a:t>Elaborate </a:t>
            </a:r>
            <a:r>
              <a:rPr lang="en-US" dirty="0"/>
              <a:t>on skills learned in therapy </a:t>
            </a:r>
            <a:r>
              <a:rPr lang="en-US" dirty="0" smtClean="0"/>
              <a:t>already</a:t>
            </a:r>
          </a:p>
          <a:p>
            <a:pPr lvl="1"/>
            <a:r>
              <a:rPr lang="en-US" dirty="0"/>
              <a:t>Poor ratings for using apps as stand alone intervention or that precedes therapy</a:t>
            </a:r>
          </a:p>
        </p:txBody>
      </p:sp>
    </p:spTree>
    <p:extLst>
      <p:ext uri="{BB962C8B-B14F-4D97-AF65-F5344CB8AC3E}">
        <p14:creationId xmlns:p14="http://schemas.microsoft.com/office/powerpoint/2010/main" val="26476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frequent barriers include</a:t>
            </a:r>
          </a:p>
          <a:p>
            <a:pPr lvl="1"/>
            <a:r>
              <a:rPr lang="en-US" dirty="0" smtClean="0"/>
              <a:t>Lack </a:t>
            </a:r>
            <a:r>
              <a:rPr lang="en-US" dirty="0"/>
              <a:t>of guidance on apps to select</a:t>
            </a:r>
          </a:p>
          <a:p>
            <a:pPr lvl="1"/>
            <a:r>
              <a:rPr lang="en-US" dirty="0"/>
              <a:t>Ethical and data security concerns</a:t>
            </a:r>
          </a:p>
          <a:p>
            <a:pPr lvl="1"/>
            <a:r>
              <a:rPr lang="en-US" dirty="0"/>
              <a:t>Credibility of apps</a:t>
            </a:r>
          </a:p>
          <a:p>
            <a:endParaRPr lang="en-US" dirty="0"/>
          </a:p>
          <a:p>
            <a:r>
              <a:rPr lang="en-US" dirty="0"/>
              <a:t>Criteria for rating apps</a:t>
            </a:r>
          </a:p>
          <a:p>
            <a:pPr lvl="1"/>
            <a:r>
              <a:rPr lang="en-US" dirty="0"/>
              <a:t>Q</a:t>
            </a:r>
            <a:r>
              <a:rPr lang="en-US" dirty="0" smtClean="0"/>
              <a:t>uality </a:t>
            </a:r>
            <a:r>
              <a:rPr lang="en-US" dirty="0"/>
              <a:t>of information and consistency with ACT</a:t>
            </a:r>
          </a:p>
          <a:p>
            <a:pPr lvl="1"/>
            <a:r>
              <a:rPr lang="en-US" dirty="0"/>
              <a:t>Data security</a:t>
            </a:r>
          </a:p>
          <a:p>
            <a:pPr lvl="1"/>
            <a:r>
              <a:rPr lang="en-US" dirty="0"/>
              <a:t>Ease of use</a:t>
            </a:r>
          </a:p>
        </p:txBody>
      </p:sp>
    </p:spTree>
    <p:extLst>
      <p:ext uri="{BB962C8B-B14F-4D97-AF65-F5344CB8AC3E}">
        <p14:creationId xmlns:p14="http://schemas.microsoft.com/office/powerpoint/2010/main" val="80980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684" y="0"/>
            <a:ext cx="1450578" cy="247935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46" y="6164996"/>
            <a:ext cx="720854" cy="6930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81201" y="399058"/>
            <a:ext cx="504325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Need credit for this session?</a:t>
            </a:r>
          </a:p>
        </p:txBody>
      </p:sp>
      <p:sp>
        <p:nvSpPr>
          <p:cNvPr id="7" name="Rectangle 6"/>
          <p:cNvSpPr/>
          <p:nvPr/>
        </p:nvSpPr>
        <p:spPr>
          <a:xfrm>
            <a:off x="2845963" y="1601324"/>
            <a:ext cx="33137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Please don’t forget to </a:t>
            </a:r>
          </a:p>
          <a:p>
            <a:pPr algn="ctr"/>
            <a:r>
              <a:rPr lang="en-US" sz="24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scan out.</a:t>
            </a:r>
          </a:p>
        </p:txBody>
      </p:sp>
      <p:sp>
        <p:nvSpPr>
          <p:cNvPr id="8" name="Rectangle 7"/>
          <p:cNvSpPr/>
          <p:nvPr/>
        </p:nvSpPr>
        <p:spPr>
          <a:xfrm>
            <a:off x="1739776" y="2876238"/>
            <a:ext cx="7281160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did you think?....</a:t>
            </a:r>
          </a:p>
          <a:p>
            <a:pPr algn="ctr"/>
            <a:endParaRPr lang="en-US" sz="12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complete the 3 question </a:t>
            </a:r>
            <a:r>
              <a:rPr lang="en-US" sz="24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quickeval</a:t>
            </a:r>
            <a:endParaRPr lang="en-US" sz="24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 this session at</a:t>
            </a:r>
          </a:p>
          <a:p>
            <a:pPr algn="ctr"/>
            <a:r>
              <a:rPr lang="en-US" sz="3000" dirty="0">
                <a:ln w="0"/>
                <a:solidFill>
                  <a:schemeClr val="accent6">
                    <a:lumMod val="75000"/>
                  </a:schemeClr>
                </a:solidFill>
              </a:rPr>
              <a:t>https://contextualscience.org/quickeval</a:t>
            </a:r>
          </a:p>
          <a:p>
            <a:pPr algn="ctr"/>
            <a:endParaRPr lang="en-US" sz="3000" b="1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3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This was presentation was session </a:t>
            </a:r>
            <a:r>
              <a:rPr lang="en-US" sz="30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# </a:t>
            </a:r>
            <a:r>
              <a:rPr lang="en-US" sz="30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96</a:t>
            </a:r>
            <a:r>
              <a:rPr lang="en-US" sz="3000" b="1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en-US" sz="3000" b="1" u="sng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57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Co-PI of a SBIR grant from NIH to develop a commercial web-based ACT program for college counseling centers through a small business, Contextual Change (R44 AT006952)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1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 Mobile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Mobile apps appear promising for improving mental health services</a:t>
            </a:r>
          </a:p>
          <a:p>
            <a:endParaRPr lang="en-US" dirty="0" smtClean="0"/>
          </a:p>
          <a:p>
            <a:r>
              <a:rPr lang="en-US" dirty="0" smtClean="0"/>
              <a:t>But there are a lot of unanswered questions </a:t>
            </a:r>
          </a:p>
          <a:p>
            <a:pPr lvl="1"/>
            <a:r>
              <a:rPr lang="en-US" dirty="0" smtClean="0"/>
              <a:t>Are practitioners interested in using mobile apps?</a:t>
            </a:r>
          </a:p>
          <a:p>
            <a:pPr lvl="1"/>
            <a:r>
              <a:rPr lang="en-US" dirty="0" smtClean="0"/>
              <a:t>How often are mobile apps currently being used/recommended?</a:t>
            </a:r>
          </a:p>
          <a:p>
            <a:pPr lvl="1"/>
            <a:r>
              <a:rPr lang="en-US" dirty="0" smtClean="0"/>
              <a:t>What barriers to practitioners encounter in using mobile apps?</a:t>
            </a:r>
          </a:p>
          <a:p>
            <a:pPr lvl="1"/>
            <a:r>
              <a:rPr lang="en-US" dirty="0" smtClean="0"/>
              <a:t>What mobile app features are most helpful? What features would therapists like to see in mobile apps?</a:t>
            </a:r>
          </a:p>
          <a:p>
            <a:pPr lvl="1"/>
            <a:r>
              <a:rPr lang="en-US" dirty="0" smtClean="0"/>
              <a:t>What criteria should we use to evaluate and recommend mobile apps?</a:t>
            </a:r>
          </a:p>
          <a:p>
            <a:endParaRPr lang="en-US" dirty="0" smtClean="0"/>
          </a:p>
          <a:p>
            <a:r>
              <a:rPr lang="en-US" dirty="0" smtClean="0"/>
              <a:t>Almost no research has explored these factors with therapists</a:t>
            </a:r>
          </a:p>
          <a:p>
            <a:pPr lvl="1"/>
            <a:r>
              <a:rPr lang="en-US" dirty="0" smtClean="0"/>
              <a:t>Could </a:t>
            </a:r>
            <a:r>
              <a:rPr lang="en-US" dirty="0"/>
              <a:t>inform more effective </a:t>
            </a:r>
            <a:r>
              <a:rPr lang="en-US" dirty="0" smtClean="0"/>
              <a:t>development and </a:t>
            </a:r>
            <a:r>
              <a:rPr lang="en-US" dirty="0"/>
              <a:t>implementation </a:t>
            </a:r>
            <a:r>
              <a:rPr lang="en-US" dirty="0" smtClean="0"/>
              <a:t>of these apps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45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2181726"/>
            <a:ext cx="8595360" cy="3998411"/>
          </a:xfrm>
        </p:spPr>
        <p:txBody>
          <a:bodyPr>
            <a:normAutofit/>
          </a:bodyPr>
          <a:lstStyle/>
          <a:p>
            <a:r>
              <a:rPr lang="en-US" dirty="0" smtClean="0"/>
              <a:t>Survey of ACBS members</a:t>
            </a:r>
          </a:p>
          <a:p>
            <a:pPr lvl="1"/>
            <a:r>
              <a:rPr lang="en-US" dirty="0" smtClean="0"/>
              <a:t>7,594 members recruited through email</a:t>
            </a:r>
          </a:p>
          <a:p>
            <a:pPr lvl="1"/>
            <a:r>
              <a:rPr lang="en-US" dirty="0" smtClean="0"/>
              <a:t>Completed a one-time, anonymous online survey on ACT-related apps</a:t>
            </a:r>
            <a:endParaRPr lang="en-US" dirty="0"/>
          </a:p>
          <a:p>
            <a:pPr lvl="1"/>
            <a:r>
              <a:rPr lang="en-US" dirty="0" smtClean="0"/>
              <a:t>Final sample of 356, representing a 4.7% response rate</a:t>
            </a:r>
          </a:p>
          <a:p>
            <a:pPr lvl="1"/>
            <a:endParaRPr lang="en-US" dirty="0"/>
          </a:p>
          <a:p>
            <a:r>
              <a:rPr lang="en-US" dirty="0" smtClean="0"/>
              <a:t>Participant demographics</a:t>
            </a:r>
          </a:p>
          <a:p>
            <a:pPr lvl="1"/>
            <a:r>
              <a:rPr lang="en-US" dirty="0" smtClean="0"/>
              <a:t>67% female, Age (</a:t>
            </a:r>
            <a:r>
              <a:rPr lang="en-US" i="1" dirty="0" smtClean="0"/>
              <a:t>M </a:t>
            </a:r>
            <a:r>
              <a:rPr lang="en-US" dirty="0" smtClean="0"/>
              <a:t>= 40.77, </a:t>
            </a:r>
            <a:r>
              <a:rPr lang="en-US" i="1" dirty="0" smtClean="0"/>
              <a:t>SD </a:t>
            </a:r>
            <a:r>
              <a:rPr lang="en-US" dirty="0" smtClean="0"/>
              <a:t>= 11.66)</a:t>
            </a:r>
          </a:p>
          <a:p>
            <a:pPr lvl="1"/>
            <a:r>
              <a:rPr lang="en-US" dirty="0" smtClean="0"/>
              <a:t>Majority were White (83.4%)</a:t>
            </a:r>
          </a:p>
          <a:p>
            <a:pPr lvl="1"/>
            <a:r>
              <a:rPr lang="en-US" dirty="0" smtClean="0"/>
              <a:t>58% from North America, 21% Europe, 13% Australia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342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Participant 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</a:t>
            </a:r>
          </a:p>
          <a:p>
            <a:pPr lvl="1"/>
            <a:r>
              <a:rPr lang="en-US" dirty="0"/>
              <a:t>47% had a Master’s degree, 37% PhD or </a:t>
            </a:r>
            <a:r>
              <a:rPr lang="en-US" dirty="0" err="1"/>
              <a:t>PsyD</a:t>
            </a:r>
            <a:endParaRPr lang="en-US" dirty="0"/>
          </a:p>
          <a:p>
            <a:pPr lvl="1"/>
            <a:r>
              <a:rPr lang="en-US" dirty="0"/>
              <a:t>24% were current students (73% PhD student)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Applied practice</a:t>
            </a:r>
            <a:endParaRPr lang="en-US" dirty="0"/>
          </a:p>
          <a:p>
            <a:pPr lvl="1"/>
            <a:r>
              <a:rPr lang="en-US" dirty="0" smtClean="0"/>
              <a:t>92</a:t>
            </a:r>
            <a:r>
              <a:rPr lang="en-US" dirty="0"/>
              <a:t>% currently providing applied psychological services (average of 9.74 years practicing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45% private practice, 25% university, 22% community practice, 16% </a:t>
            </a:r>
            <a:r>
              <a:rPr lang="en-US" dirty="0" smtClean="0"/>
              <a:t>hospital</a:t>
            </a:r>
          </a:p>
          <a:p>
            <a:pPr lvl="1"/>
            <a:r>
              <a:rPr lang="en-US" dirty="0" smtClean="0"/>
              <a:t>85% providing individual or group therapy</a:t>
            </a:r>
            <a:endParaRPr lang="en-US" dirty="0"/>
          </a:p>
          <a:p>
            <a:pPr lvl="1"/>
            <a:r>
              <a:rPr lang="en-US" dirty="0"/>
              <a:t>62% identified ACT as their primary treatment </a:t>
            </a:r>
            <a:r>
              <a:rPr lang="en-US" dirty="0" smtClean="0"/>
              <a:t>approach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69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ACBS members familiar with apps?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2085474"/>
            <a:ext cx="8595360" cy="4094663"/>
          </a:xfrm>
        </p:spPr>
        <p:txBody>
          <a:bodyPr/>
          <a:lstStyle/>
          <a:p>
            <a:r>
              <a:rPr lang="en-US" dirty="0" smtClean="0"/>
              <a:t>No, participants were not very familiar with ACT-related mobile apps</a:t>
            </a:r>
          </a:p>
          <a:p>
            <a:endParaRPr lang="en-US" dirty="0"/>
          </a:p>
          <a:p>
            <a:r>
              <a:rPr lang="en-US" dirty="0" smtClean="0"/>
              <a:t>On a scale from 1 “not at all familiar” to 5 “extremely familiar”, </a:t>
            </a:r>
            <a:r>
              <a:rPr lang="en-US" i="1" dirty="0" smtClean="0"/>
              <a:t>M </a:t>
            </a:r>
            <a:r>
              <a:rPr lang="en-US" dirty="0" smtClean="0"/>
              <a:t>= 2.13, </a:t>
            </a:r>
            <a:r>
              <a:rPr lang="en-US" i="1" dirty="0" smtClean="0"/>
              <a:t>SD </a:t>
            </a:r>
            <a:r>
              <a:rPr lang="en-US" dirty="0" smtClean="0"/>
              <a:t>= 1.09</a:t>
            </a:r>
          </a:p>
          <a:p>
            <a:endParaRPr lang="en-US" i="1" dirty="0" smtClean="0"/>
          </a:p>
          <a:p>
            <a:r>
              <a:rPr lang="en-US" dirty="0" smtClean="0"/>
              <a:t>Over half of the sample was 1 “not at all familiar” (36%) or 2 “slightly familiar” (29%)</a:t>
            </a:r>
          </a:p>
          <a:p>
            <a:pPr lvl="1"/>
            <a:r>
              <a:rPr lang="en-US" dirty="0" smtClean="0"/>
              <a:t>Only 11% were 4 “very familiar” or 5 “extremely familiar”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17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ACBS members interested in mobile apps?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Yes, participants were interested in ACT-related mobile apps</a:t>
            </a:r>
          </a:p>
          <a:p>
            <a:pPr lvl="1"/>
            <a:r>
              <a:rPr lang="en-US" dirty="0" smtClean="0"/>
              <a:t>Thought apps would be helpful, easy to use, and that clients would be interested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388690"/>
              </p:ext>
            </p:extLst>
          </p:nvPr>
        </p:nvGraphicFramePr>
        <p:xfrm>
          <a:off x="1261872" y="2592855"/>
          <a:ext cx="8924866" cy="4210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4550">
                  <a:extLst>
                    <a:ext uri="{9D8B030D-6E8A-4147-A177-3AD203B41FA5}">
                      <a16:colId xmlns:a16="http://schemas.microsoft.com/office/drawing/2014/main" val="3108208593"/>
                    </a:ext>
                  </a:extLst>
                </a:gridCol>
                <a:gridCol w="1443790">
                  <a:extLst>
                    <a:ext uri="{9D8B030D-6E8A-4147-A177-3AD203B41FA5}">
                      <a16:colId xmlns:a16="http://schemas.microsoft.com/office/drawing/2014/main" val="2218613983"/>
                    </a:ext>
                  </a:extLst>
                </a:gridCol>
                <a:gridCol w="2486526">
                  <a:extLst>
                    <a:ext uri="{9D8B030D-6E8A-4147-A177-3AD203B41FA5}">
                      <a16:colId xmlns:a16="http://schemas.microsoft.com/office/drawing/2014/main" val="27583434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M (SD)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&gt;</a:t>
                      </a:r>
                      <a:r>
                        <a:rPr lang="en-US" u="none" baseline="0" dirty="0" smtClean="0"/>
                        <a:t> 4 “slightly agree”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627284"/>
                  </a:ext>
                </a:extLst>
              </a:tr>
              <a:tr h="822242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am interested in using ACT-related mobile apps in my ACT work with clients.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5.02 (.95)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feel that using such apps would improve my ACT work with clients.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4.90 (.90)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480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ACT-related mobile apps would be easy to use in my clinical work.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4.51 (1.11)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548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ACT clients would be interested in using ACT-related mobile apps.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4.65 (.91)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620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ACT clients would be willing to pay to use an ACT-related mobile app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3.13 (1.40)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106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78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ACBS members use ACT-related apps?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No, most participants never or rarely used ACT apps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14270"/>
              </p:ext>
            </p:extLst>
          </p:nvPr>
        </p:nvGraphicFramePr>
        <p:xfrm>
          <a:off x="1261872" y="2794995"/>
          <a:ext cx="8812570" cy="3047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1707">
                  <a:extLst>
                    <a:ext uri="{9D8B030D-6E8A-4147-A177-3AD203B41FA5}">
                      <a16:colId xmlns:a16="http://schemas.microsoft.com/office/drawing/2014/main" val="3108208593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218613983"/>
                    </a:ext>
                  </a:extLst>
                </a:gridCol>
                <a:gridCol w="2455240">
                  <a:extLst>
                    <a:ext uri="{9D8B030D-6E8A-4147-A177-3AD203B41FA5}">
                      <a16:colId xmlns:a16="http://schemas.microsoft.com/office/drawing/2014/main" val="27583434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M (SD)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1</a:t>
                      </a:r>
                      <a:r>
                        <a:rPr lang="en-US" u="none" baseline="0" dirty="0" smtClean="0"/>
                        <a:t> “never” or 2 “rarely”</a:t>
                      </a:r>
                      <a:endParaRPr lang="en-US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627284"/>
                  </a:ext>
                </a:extLst>
              </a:tr>
              <a:tr h="822242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 ACT-related mobile apps to your ACT clients?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2.19 (1.40)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ACT-related mobile apps as part of your ACT work with clients?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1.97 (1.30)</a:t>
                      </a: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480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 ACT-related</a:t>
                      </a:r>
                      <a:r>
                        <a:rPr lang="en-US" baseline="0" dirty="0" smtClean="0"/>
                        <a:t> mobile apps to other practitioners?</a:t>
                      </a:r>
                      <a:endParaRPr lang="en-US" dirty="0" smtClean="0"/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 (1.10)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548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73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frequent and highly rated app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frequent uses of ACT-related apps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Support practice of mindfulness skills (43%)</a:t>
            </a:r>
          </a:p>
          <a:p>
            <a:pPr lvl="1"/>
            <a:r>
              <a:rPr lang="en-US" dirty="0" smtClean="0"/>
              <a:t>Provide additional support for clients between ACT session (40%)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Prompt use of ACT skills outside of session (36%)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Listen to audio guided exercises (32%)</a:t>
            </a:r>
          </a:p>
          <a:p>
            <a:pPr lvl="1"/>
            <a:r>
              <a:rPr lang="en-US" dirty="0" smtClean="0"/>
              <a:t>Support self-monitoring and self-reflection (31%)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Highest rated uses of ACT-related apps (1 “not at all” to 5 “very helpful”)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Listen to audio guided exercises (</a:t>
            </a:r>
            <a:r>
              <a:rPr lang="en-US" i="1" dirty="0" smtClean="0">
                <a:solidFill>
                  <a:srgbClr val="0070C0"/>
                </a:solidFill>
              </a:rPr>
              <a:t>M </a:t>
            </a:r>
            <a:r>
              <a:rPr lang="en-US" dirty="0" smtClean="0">
                <a:solidFill>
                  <a:srgbClr val="0070C0"/>
                </a:solidFill>
              </a:rPr>
              <a:t>= 4.18)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Support practice of mindfulness skills (</a:t>
            </a:r>
            <a:r>
              <a:rPr lang="en-US" i="1" dirty="0">
                <a:solidFill>
                  <a:srgbClr val="0070C0"/>
                </a:solidFill>
              </a:rPr>
              <a:t>M </a:t>
            </a:r>
            <a:r>
              <a:rPr lang="en-US" dirty="0">
                <a:solidFill>
                  <a:srgbClr val="0070C0"/>
                </a:solidFill>
              </a:rPr>
              <a:t>= </a:t>
            </a:r>
            <a:r>
              <a:rPr lang="en-US" dirty="0" smtClean="0">
                <a:solidFill>
                  <a:srgbClr val="0070C0"/>
                </a:solidFill>
              </a:rPr>
              <a:t>4.09)</a:t>
            </a:r>
          </a:p>
          <a:p>
            <a:pPr lvl="1"/>
            <a:r>
              <a:rPr lang="en-US" dirty="0" smtClean="0"/>
              <a:t>Illustrate ACT concepts or skills using pictures or videos (</a:t>
            </a:r>
            <a:r>
              <a:rPr lang="en-US" i="1" dirty="0"/>
              <a:t>M </a:t>
            </a:r>
            <a:r>
              <a:rPr lang="en-US" dirty="0"/>
              <a:t>= </a:t>
            </a:r>
            <a:r>
              <a:rPr lang="en-US" dirty="0" smtClean="0"/>
              <a:t>4.09)</a:t>
            </a:r>
          </a:p>
          <a:p>
            <a:pPr lvl="1"/>
            <a:r>
              <a:rPr lang="en-US" dirty="0" smtClean="0"/>
              <a:t>Set reminders to practice ACT skills and behavior change strategies (</a:t>
            </a:r>
            <a:r>
              <a:rPr lang="en-US" i="1" dirty="0"/>
              <a:t>M </a:t>
            </a:r>
            <a:r>
              <a:rPr lang="en-US" dirty="0" smtClean="0"/>
              <a:t>= 4.09)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Prompt use of ACT skills outside of session (</a:t>
            </a:r>
            <a:r>
              <a:rPr lang="en-US" i="1" dirty="0">
                <a:solidFill>
                  <a:srgbClr val="0070C0"/>
                </a:solidFill>
              </a:rPr>
              <a:t>M </a:t>
            </a:r>
            <a:r>
              <a:rPr lang="en-US" dirty="0" smtClean="0">
                <a:solidFill>
                  <a:srgbClr val="0070C0"/>
                </a:solidFill>
              </a:rPr>
              <a:t>= 4.05)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61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206</TotalTime>
  <Words>1697</Words>
  <Application>Microsoft Office PowerPoint</Application>
  <PresentationFormat>Widescreen</PresentationFormat>
  <Paragraphs>222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Schoolbook</vt:lpstr>
      <vt:lpstr>Times New Roman</vt:lpstr>
      <vt:lpstr>Wingdings 2</vt:lpstr>
      <vt:lpstr>View</vt:lpstr>
      <vt:lpstr>Use, preferences, and barriers with ACT-related mobile apps: Results from a survey of ACBS members</vt:lpstr>
      <vt:lpstr>Disclosures</vt:lpstr>
      <vt:lpstr>Mental Health Mobile Apps</vt:lpstr>
      <vt:lpstr>Methods</vt:lpstr>
      <vt:lpstr>Other Participant Demographics</vt:lpstr>
      <vt:lpstr>Are ACBS members familiar with apps?</vt:lpstr>
      <vt:lpstr>Are ACBS members interested in mobile apps?</vt:lpstr>
      <vt:lpstr>Do ACBS members use ACT-related apps?</vt:lpstr>
      <vt:lpstr>What are frequent and highly rated app functions?</vt:lpstr>
      <vt:lpstr>What are infrequent and lowest rated app functions?</vt:lpstr>
      <vt:lpstr>What are helpful functions that are infrequently used?</vt:lpstr>
      <vt:lpstr>How do members prefer to integrate apps?</vt:lpstr>
      <vt:lpstr>What are the ratings per ACT component?</vt:lpstr>
      <vt:lpstr>What are the most frequently endorsed barriers to app usage?</vt:lpstr>
      <vt:lpstr>Other Noteworthy Barriers</vt:lpstr>
      <vt:lpstr>What criteria are important for evaluating ACT-related mobile apps?</vt:lpstr>
      <vt:lpstr>Discussion</vt:lpstr>
      <vt:lpstr>Discussion</vt:lpstr>
      <vt:lpstr>PowerPoint Presentation</vt:lpstr>
    </vt:vector>
  </TitlesOfParts>
  <Company>Utah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Use, preferences, and barriers with ACT-related mobile apps: Results from a survey of ACBS members</dc:title>
  <dc:creator>Michael Levin</dc:creator>
  <cp:lastModifiedBy>Michael Levin</cp:lastModifiedBy>
  <cp:revision>23</cp:revision>
  <dcterms:created xsi:type="dcterms:W3CDTF">2016-05-07T03:26:42Z</dcterms:created>
  <dcterms:modified xsi:type="dcterms:W3CDTF">2016-06-17T21:15:04Z</dcterms:modified>
</cp:coreProperties>
</file>